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39" r:id="rId5"/>
  </p:sldMasterIdLst>
  <p:notesMasterIdLst>
    <p:notesMasterId r:id="rId18"/>
  </p:notesMasterIdLst>
  <p:handoutMasterIdLst>
    <p:handoutMasterId r:id="rId19"/>
  </p:handoutMasterIdLst>
  <p:sldIdLst>
    <p:sldId id="425" r:id="rId6"/>
    <p:sldId id="548" r:id="rId7"/>
    <p:sldId id="550" r:id="rId8"/>
    <p:sldId id="549" r:id="rId9"/>
    <p:sldId id="551" r:id="rId10"/>
    <p:sldId id="552" r:id="rId11"/>
    <p:sldId id="553" r:id="rId12"/>
    <p:sldId id="554" r:id="rId13"/>
    <p:sldId id="555" r:id="rId14"/>
    <p:sldId id="546" r:id="rId15"/>
    <p:sldId id="556" r:id="rId16"/>
    <p:sldId id="557" r:id="rId17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  <p15:guide id="3" pos="2142">
          <p15:clr>
            <a:srgbClr val="A4A3A4"/>
          </p15:clr>
        </p15:guide>
        <p15:guide id="4" orient="horz" pos="3126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D6F07A1-E099-40C6-7F59-7D598DAA5A8C}" name="Camille PNRML" initials="CP" userId="S::admin@pnrml799.onmicrosoft.com::ef4427a3-d4c5-4b9e-9d1a-5f3f6f0bd393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DIER_G" initials="G.rodier" lastIdx="1" clrIdx="0"/>
  <p:cmAuthor id="1" name="Utilisateur" initials="U" lastIdx="7" clrIdx="1"/>
  <p:cmAuthor id="2" name="PB" initials="PB" lastIdx="4" clrIdx="2"/>
  <p:cmAuthor id="3" name="Anne-Charlotte JEAN" initials="ACJ" lastIdx="1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9646"/>
    <a:srgbClr val="9BBB59"/>
    <a:srgbClr val="2C4D75"/>
    <a:srgbClr val="8064A2"/>
    <a:srgbClr val="772C2A"/>
    <a:srgbClr val="66CCFF"/>
    <a:srgbClr val="FF3300"/>
    <a:srgbClr val="CC66FF"/>
    <a:srgbClr val="FFCC66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09844F-D089-4748-A51F-303D056B8697}" v="277" dt="2022-02-24T10:32:07.4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Style léger 2 - Accentuation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Style léger 2 - Accentuation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C7853C-536D-4A76-A0AE-DD22124D55A5}" styleName="Style à thème 1 - Accentuation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777" autoAdjust="0"/>
    <p:restoredTop sz="95256" autoAdjust="0"/>
  </p:normalViewPr>
  <p:slideViewPr>
    <p:cSldViewPr snapToGrid="0">
      <p:cViewPr varScale="1">
        <p:scale>
          <a:sx n="79" d="100"/>
          <a:sy n="79" d="100"/>
        </p:scale>
        <p:origin x="1810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7"/>
        <p:guide pos="2141"/>
        <p:guide pos="2142"/>
        <p:guide orient="horz" pos="312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ille PNRML" userId="S::admin@pnrml799.onmicrosoft.com::ef4427a3-d4c5-4b9e-9d1a-5f3f6f0bd393" providerId="AD" clId="Web-{CD09844F-D089-4748-A51F-303D056B8697}"/>
    <pc:docChg chg="mod modSld">
      <pc:chgData name="Camille PNRML" userId="S::admin@pnrml799.onmicrosoft.com::ef4427a3-d4c5-4b9e-9d1a-5f3f6f0bd393" providerId="AD" clId="Web-{CD09844F-D089-4748-A51F-303D056B8697}" dt="2022-02-24T10:32:07.486" v="260"/>
      <pc:docMkLst>
        <pc:docMk/>
      </pc:docMkLst>
      <pc:sldChg chg="modSp">
        <pc:chgData name="Camille PNRML" userId="S::admin@pnrml799.onmicrosoft.com::ef4427a3-d4c5-4b9e-9d1a-5f3f6f0bd393" providerId="AD" clId="Web-{CD09844F-D089-4748-A51F-303D056B8697}" dt="2022-02-24T10:27:23.165" v="1" actId="20577"/>
        <pc:sldMkLst>
          <pc:docMk/>
          <pc:sldMk cId="2777307857" sldId="548"/>
        </pc:sldMkLst>
        <pc:spChg chg="mod">
          <ac:chgData name="Camille PNRML" userId="S::admin@pnrml799.onmicrosoft.com::ef4427a3-d4c5-4b9e-9d1a-5f3f6f0bd393" providerId="AD" clId="Web-{CD09844F-D089-4748-A51F-303D056B8697}" dt="2022-02-24T10:27:17.978" v="0" actId="20577"/>
          <ac:spMkLst>
            <pc:docMk/>
            <pc:sldMk cId="2777307857" sldId="548"/>
            <ac:spMk id="4" creationId="{053D67E3-2813-402F-ADC3-5648A4D5D3C2}"/>
          </ac:spMkLst>
        </pc:spChg>
        <pc:spChg chg="mod">
          <ac:chgData name="Camille PNRML" userId="S::admin@pnrml799.onmicrosoft.com::ef4427a3-d4c5-4b9e-9d1a-5f3f6f0bd393" providerId="AD" clId="Web-{CD09844F-D089-4748-A51F-303D056B8697}" dt="2022-02-24T10:27:23.165" v="1" actId="20577"/>
          <ac:spMkLst>
            <pc:docMk/>
            <pc:sldMk cId="2777307857" sldId="548"/>
            <ac:spMk id="8" creationId="{9703E12A-5A5E-4293-BA47-D320F3D98729}"/>
          </ac:spMkLst>
        </pc:spChg>
      </pc:sldChg>
      <pc:sldChg chg="modSp">
        <pc:chgData name="Camille PNRML" userId="S::admin@pnrml799.onmicrosoft.com::ef4427a3-d4c5-4b9e-9d1a-5f3f6f0bd393" providerId="AD" clId="Web-{CD09844F-D089-4748-A51F-303D056B8697}" dt="2022-02-24T10:28:15.714" v="6" actId="20577"/>
        <pc:sldMkLst>
          <pc:docMk/>
          <pc:sldMk cId="3722640048" sldId="549"/>
        </pc:sldMkLst>
        <pc:spChg chg="mod">
          <ac:chgData name="Camille PNRML" userId="S::admin@pnrml799.onmicrosoft.com::ef4427a3-d4c5-4b9e-9d1a-5f3f6f0bd393" providerId="AD" clId="Web-{CD09844F-D089-4748-A51F-303D056B8697}" dt="2022-02-24T10:28:15.714" v="6" actId="20577"/>
          <ac:spMkLst>
            <pc:docMk/>
            <pc:sldMk cId="3722640048" sldId="549"/>
            <ac:spMk id="7" creationId="{604A6DC9-ABED-4917-B275-EFF84D527E95}"/>
          </ac:spMkLst>
        </pc:spChg>
      </pc:sldChg>
      <pc:sldChg chg="modSp">
        <pc:chgData name="Camille PNRML" userId="S::admin@pnrml799.onmicrosoft.com::ef4427a3-d4c5-4b9e-9d1a-5f3f6f0bd393" providerId="AD" clId="Web-{CD09844F-D089-4748-A51F-303D056B8697}" dt="2022-02-24T10:29:08.700" v="8" actId="20577"/>
        <pc:sldMkLst>
          <pc:docMk/>
          <pc:sldMk cId="3942271649" sldId="553"/>
        </pc:sldMkLst>
        <pc:spChg chg="mod">
          <ac:chgData name="Camille PNRML" userId="S::admin@pnrml799.onmicrosoft.com::ef4427a3-d4c5-4b9e-9d1a-5f3f6f0bd393" providerId="AD" clId="Web-{CD09844F-D089-4748-A51F-303D056B8697}" dt="2022-02-24T10:29:08.700" v="8" actId="20577"/>
          <ac:spMkLst>
            <pc:docMk/>
            <pc:sldMk cId="3942271649" sldId="553"/>
            <ac:spMk id="6" creationId="{525D1099-3B0C-4D98-947B-15807E3D36EE}"/>
          </ac:spMkLst>
        </pc:spChg>
      </pc:sldChg>
      <pc:sldChg chg="modSp">
        <pc:chgData name="Camille PNRML" userId="S::admin@pnrml799.onmicrosoft.com::ef4427a3-d4c5-4b9e-9d1a-5f3f6f0bd393" providerId="AD" clId="Web-{CD09844F-D089-4748-A51F-303D056B8697}" dt="2022-02-24T10:29:40.732" v="11" actId="20577"/>
        <pc:sldMkLst>
          <pc:docMk/>
          <pc:sldMk cId="2174036082" sldId="554"/>
        </pc:sldMkLst>
        <pc:spChg chg="mod">
          <ac:chgData name="Camille PNRML" userId="S::admin@pnrml799.onmicrosoft.com::ef4427a3-d4c5-4b9e-9d1a-5f3f6f0bd393" providerId="AD" clId="Web-{CD09844F-D089-4748-A51F-303D056B8697}" dt="2022-02-24T10:29:40.732" v="11" actId="20577"/>
          <ac:spMkLst>
            <pc:docMk/>
            <pc:sldMk cId="2174036082" sldId="554"/>
            <ac:spMk id="7" creationId="{604A6DC9-ABED-4917-B275-EFF84D527E95}"/>
          </ac:spMkLst>
        </pc:spChg>
      </pc:sldChg>
      <pc:sldChg chg="modSp addCm">
        <pc:chgData name="Camille PNRML" userId="S::admin@pnrml799.onmicrosoft.com::ef4427a3-d4c5-4b9e-9d1a-5f3f6f0bd393" providerId="AD" clId="Web-{CD09844F-D089-4748-A51F-303D056B8697}" dt="2022-02-24T10:32:07.486" v="260"/>
        <pc:sldMkLst>
          <pc:docMk/>
          <pc:sldMk cId="3390459461" sldId="555"/>
        </pc:sldMkLst>
        <pc:spChg chg="mod">
          <ac:chgData name="Camille PNRML" userId="S::admin@pnrml799.onmicrosoft.com::ef4427a3-d4c5-4b9e-9d1a-5f3f6f0bd393" providerId="AD" clId="Web-{CD09844F-D089-4748-A51F-303D056B8697}" dt="2022-02-24T10:31:36.250" v="258" actId="20577"/>
          <ac:spMkLst>
            <pc:docMk/>
            <pc:sldMk cId="3390459461" sldId="555"/>
            <ac:spMk id="7" creationId="{604A6DC9-ABED-4917-B275-EFF84D527E95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0.150\Public\DOSSIERS\Contrats%20Territoriaux\CT_Vienne_amont\4.%20OSCTMA\2021-12-08_COPIL\ExportPROG-06122021.XLS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0.150\Public\DOSSIERS\Contrats%20Territoriaux\CT_Vienne_amont\4.%20OSCTMA\2021-12-08_COPIL\ExportPROG-06122021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tx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E76-4C5F-865D-605DFF019E71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E76-4C5F-865D-605DFF019E71}"/>
              </c:ext>
            </c:extLst>
          </c:dPt>
          <c:dLbls>
            <c:delete val="1"/>
          </c:dLbls>
          <c:val>
            <c:numRef>
              <c:f>Feuil1!$B$2:$B$3</c:f>
              <c:numCache>
                <c:formatCode>0%</c:formatCode>
                <c:ptCount val="2"/>
                <c:pt idx="0">
                  <c:v>0.6</c:v>
                </c:pt>
                <c:pt idx="1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E76-4C5F-865D-605DFF019E71}"/>
            </c:ext>
          </c:extLst>
        </c:ser>
        <c:dLbls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333333333333334"/>
          <c:y val="4.6296296296296294E-2"/>
          <c:w val="0.53888888888888886"/>
          <c:h val="0.89814814814814814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tx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9EE-4A96-9062-3753EECBAC38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9EE-4A96-9062-3753EECBAC38}"/>
              </c:ext>
            </c:extLst>
          </c:dPt>
          <c:dLbls>
            <c:delete val="1"/>
          </c:dLbls>
          <c:val>
            <c:numRef>
              <c:f>Feuil1!$G$2:$G$3</c:f>
              <c:numCache>
                <c:formatCode>0%</c:formatCode>
                <c:ptCount val="2"/>
                <c:pt idx="0">
                  <c:v>0.79</c:v>
                </c:pt>
                <c:pt idx="1">
                  <c:v>0.20999999999999996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9EE-4A96-9062-3753EECBAC38}"/>
            </c:ext>
          </c:extLst>
        </c:ser>
        <c:dLbls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0.39497</cdr:x>
      <cdr:y>0.40023</cdr:y>
    </cdr:from>
    <cdr:to>
      <cdr:x>0.66296</cdr:x>
      <cdr:y>0.75132</cdr:y>
    </cdr:to>
    <cdr:sp macro="" textlink="">
      <cdr:nvSpPr>
        <cdr:cNvPr id="2" name="ZoneTexte 1">
          <a:extLst xmlns:a="http://schemas.openxmlformats.org/drawingml/2006/main">
            <a:ext uri="{FF2B5EF4-FFF2-40B4-BE49-F238E27FC236}">
              <a16:creationId xmlns:a16="http://schemas.microsoft.com/office/drawing/2014/main" id="{71D31392-4798-42D6-B580-3961DE955394}"/>
            </a:ext>
          </a:extLst>
        </cdr:cNvPr>
        <cdr:cNvSpPr txBox="1"/>
      </cdr:nvSpPr>
      <cdr:spPr>
        <a:xfrm xmlns:a="http://schemas.openxmlformats.org/drawingml/2006/main">
          <a:off x="1254511" y="762743"/>
          <a:ext cx="851210" cy="6690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fr-FR" sz="1800" b="1" dirty="0">
              <a:solidFill>
                <a:schemeClr val="tx2"/>
              </a:solidFill>
            </a:rPr>
            <a:t>60%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2946400" cy="496888"/>
          </a:xfrm>
          <a:prstGeom prst="rect">
            <a:avLst/>
          </a:prstGeom>
        </p:spPr>
        <p:txBody>
          <a:bodyPr vert="horz" lIns="91413" tIns="45705" rIns="91413" bIns="45705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8" y="3"/>
            <a:ext cx="2946400" cy="496888"/>
          </a:xfrm>
          <a:prstGeom prst="rect">
            <a:avLst/>
          </a:prstGeom>
        </p:spPr>
        <p:txBody>
          <a:bodyPr vert="horz" lIns="91413" tIns="45705" rIns="91413" bIns="45705" rtlCol="0"/>
          <a:lstStyle>
            <a:lvl1pPr algn="r">
              <a:defRPr sz="1200"/>
            </a:lvl1pPr>
          </a:lstStyle>
          <a:p>
            <a:fld id="{28967E80-059D-4D01-BBED-33BD53D3BE64}" type="datetimeFigureOut">
              <a:rPr lang="fr-FR" smtClean="0"/>
              <a:t>25/02/2022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13" tIns="45705" rIns="91413" bIns="45705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13" tIns="45705" rIns="91413" bIns="45705" rtlCol="0" anchor="b"/>
          <a:lstStyle>
            <a:lvl1pPr algn="r">
              <a:defRPr sz="1200"/>
            </a:lvl1pPr>
          </a:lstStyle>
          <a:p>
            <a:fld id="{53260815-3193-4196-9717-C4436EF81A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4125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2946400" cy="496888"/>
          </a:xfrm>
          <a:prstGeom prst="rect">
            <a:avLst/>
          </a:prstGeom>
        </p:spPr>
        <p:txBody>
          <a:bodyPr vert="horz" lIns="91413" tIns="45705" rIns="91413" bIns="45705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3"/>
            <a:ext cx="2946400" cy="496888"/>
          </a:xfrm>
          <a:prstGeom prst="rect">
            <a:avLst/>
          </a:prstGeom>
        </p:spPr>
        <p:txBody>
          <a:bodyPr vert="horz" lIns="91413" tIns="45705" rIns="91413" bIns="45705" rtlCol="0"/>
          <a:lstStyle>
            <a:lvl1pPr algn="r">
              <a:defRPr sz="1200"/>
            </a:lvl1pPr>
          </a:lstStyle>
          <a:p>
            <a:fld id="{F44EA2CB-7258-4849-8792-1D38ED730612}" type="datetimeFigureOut">
              <a:rPr lang="fr-FR" smtClean="0"/>
              <a:t>25/02/2022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3" tIns="45705" rIns="91413" bIns="45705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13" tIns="45705" rIns="91413" bIns="45705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13" tIns="45705" rIns="91413" bIns="45705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13" tIns="45705" rIns="91413" bIns="45705" rtlCol="0" anchor="b"/>
          <a:lstStyle>
            <a:lvl1pPr algn="r">
              <a:defRPr sz="1200"/>
            </a:lvl1pPr>
          </a:lstStyle>
          <a:p>
            <a:fld id="{D5C8589B-E0A3-4936-816E-BCDDDDD10F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5538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55650"/>
            <a:ext cx="4957762" cy="3719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86" y="4714972"/>
            <a:ext cx="5438710" cy="446735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" name="Espace réservé de l'en-tête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r-FR">
                <a:solidFill>
                  <a:prstClr val="black"/>
                </a:solidFill>
              </a:rPr>
              <a:t>I. Bilan intermédiaire 2014</a:t>
            </a:r>
          </a:p>
        </p:txBody>
      </p:sp>
    </p:spTree>
    <p:extLst>
      <p:ext uri="{BB962C8B-B14F-4D97-AF65-F5344CB8AC3E}">
        <p14:creationId xmlns:p14="http://schemas.microsoft.com/office/powerpoint/2010/main" val="21585886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8589B-E0A3-4936-816E-BCDDDDD10F19}" type="slidenum">
              <a:rPr lang="fr-FR" smtClean="0">
                <a:solidFill>
                  <a:prstClr val="black"/>
                </a:solidFill>
              </a:rPr>
              <a:pPr/>
              <a:t>10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3809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8589B-E0A3-4936-816E-BCDDDDD10F19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93244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8589B-E0A3-4936-816E-BCDDDDD10F19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96253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8589B-E0A3-4936-816E-BCDDDDD10F1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88827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8589B-E0A3-4936-816E-BCDDDDD10F19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8306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8589B-E0A3-4936-816E-BCDDDDD10F1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63198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8589B-E0A3-4936-816E-BCDDDDD10F19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51329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8589B-E0A3-4936-816E-BCDDDDD10F19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41205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8589B-E0A3-4936-816E-BCDDDDD10F1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9067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COPIL du 13 avril 2011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08881-7548-4E1C-BD8F-7F4C2144E4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1293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COPIL du 13 avril 2011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08881-7548-4E1C-BD8F-7F4C2144E4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9926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COPIL du 13 avril 2011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08881-7548-4E1C-BD8F-7F4C2144E4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91995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>
                <a:solidFill>
                  <a:prstClr val="black">
                    <a:tint val="75000"/>
                  </a:prstClr>
                </a:solidFill>
              </a:rPr>
              <a:t>COPIL du 13 avril 2011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D8A9-A5DD-451A-89CA-2D4C4DBE40D3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579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>
                <a:solidFill>
                  <a:prstClr val="black">
                    <a:tint val="75000"/>
                  </a:prstClr>
                </a:solidFill>
              </a:rPr>
              <a:t>COPIL du 13 avril 2011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D8A9-A5DD-451A-89CA-2D4C4DBE40D3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2649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>
                <a:solidFill>
                  <a:prstClr val="black">
                    <a:tint val="75000"/>
                  </a:prstClr>
                </a:solidFill>
              </a:rPr>
              <a:t>COPIL du 13 avril 2011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D8A9-A5DD-451A-89CA-2D4C4DBE40D3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7974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>
                <a:solidFill>
                  <a:prstClr val="black">
                    <a:tint val="75000"/>
                  </a:prstClr>
                </a:solidFill>
              </a:rPr>
              <a:t>COPIL du 13 avril 2011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D8A9-A5DD-451A-89CA-2D4C4DBE40D3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4893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>
                <a:solidFill>
                  <a:prstClr val="black">
                    <a:tint val="75000"/>
                  </a:prstClr>
                </a:solidFill>
              </a:rPr>
              <a:t>COPIL du 13 avril 2011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D8A9-A5DD-451A-89CA-2D4C4DBE40D3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89675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>
                <a:solidFill>
                  <a:prstClr val="black">
                    <a:tint val="75000"/>
                  </a:prstClr>
                </a:solidFill>
              </a:rPr>
              <a:t>COPIL du 13 avril 2011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D8A9-A5DD-451A-89CA-2D4C4DBE40D3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32031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>
                <a:solidFill>
                  <a:prstClr val="black">
                    <a:tint val="75000"/>
                  </a:prstClr>
                </a:solidFill>
              </a:rPr>
              <a:t>COPIL du 13 avril 2011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D8A9-A5DD-451A-89CA-2D4C4DBE40D3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4450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>
                <a:solidFill>
                  <a:prstClr val="black">
                    <a:tint val="75000"/>
                  </a:prstClr>
                </a:solidFill>
              </a:rPr>
              <a:t>COPIL du 13 avril 2011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D8A9-A5DD-451A-89CA-2D4C4DBE40D3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483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COPIL du 13 avril 2011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08881-7548-4E1C-BD8F-7F4C2144E4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3191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>
                <a:solidFill>
                  <a:prstClr val="black">
                    <a:tint val="75000"/>
                  </a:prstClr>
                </a:solidFill>
              </a:rPr>
              <a:t>COPIL du 13 avril 2011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D8A9-A5DD-451A-89CA-2D4C4DBE40D3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6757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>
                <a:solidFill>
                  <a:prstClr val="black">
                    <a:tint val="75000"/>
                  </a:prstClr>
                </a:solidFill>
              </a:rPr>
              <a:t>COPIL du 13 avril 2011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D8A9-A5DD-451A-89CA-2D4C4DBE40D3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0889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>
                <a:solidFill>
                  <a:prstClr val="black">
                    <a:tint val="75000"/>
                  </a:prstClr>
                </a:solidFill>
              </a:rPr>
              <a:t>COPIL du 13 avril 2011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D8A9-A5DD-451A-89CA-2D4C4DBE40D3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7686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26720" cy="1143480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COPIL du 13 avril 2011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0F7CC8-7B7D-4495-8FC7-41400EEC3C5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66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COPIL du 13 avril 2011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08881-7548-4E1C-BD8F-7F4C2144E4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5993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COPIL du 13 avril 2011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08881-7548-4E1C-BD8F-7F4C2144E4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0418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COPIL du 13 avril 2011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08881-7548-4E1C-BD8F-7F4C2144E4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114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COPIL du 13 avril 2011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08881-7548-4E1C-BD8F-7F4C2144E4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4090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COPIL du 13 avril 2011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08881-7548-4E1C-BD8F-7F4C2144E4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9725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COPIL du 13 avril 2011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08881-7548-4E1C-BD8F-7F4C2144E4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2050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COPIL du 13 avril 2011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08881-7548-4E1C-BD8F-7F4C2144E4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4583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COPIL du 13 avril 2011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708881-7548-4E1C-BD8F-7F4C2144E4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4844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>
                <a:solidFill>
                  <a:prstClr val="black">
                    <a:tint val="75000"/>
                  </a:prstClr>
                </a:solidFill>
              </a:rPr>
              <a:t>COPIL du 13 avril 2011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05D8A9-A5DD-451A-89CA-2D4C4DBE40D3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410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19.pn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12" Type="http://schemas.microsoft.com/office/2007/relationships/hdphoto" Target="../media/hdphoto1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11" Type="http://schemas.openxmlformats.org/officeDocument/2006/relationships/image" Target="../media/image18.png"/><Relationship Id="rId5" Type="http://schemas.openxmlformats.org/officeDocument/2006/relationships/image" Target="../media/image12.jpeg"/><Relationship Id="rId15" Type="http://schemas.openxmlformats.org/officeDocument/2006/relationships/image" Target="../media/image21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png"/><Relationship Id="rId1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1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462" t="10865" r="31837" b="29711"/>
          <a:stretch/>
        </p:blipFill>
        <p:spPr bwMode="auto">
          <a:xfrm>
            <a:off x="3514926" y="1339076"/>
            <a:ext cx="2241728" cy="2686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2716270" y="4167273"/>
            <a:ext cx="4138560" cy="99226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81639" tIns="40820" rIns="81639" bIns="40820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>
              <a:lnSpc>
                <a:spcPct val="105000"/>
              </a:lnSpc>
              <a:defRPr/>
            </a:pPr>
            <a:r>
              <a:rPr lang="fr-FR" sz="3600" dirty="0">
                <a:solidFill>
                  <a:srgbClr val="4F81BD">
                    <a:lumMod val="75000"/>
                  </a:srgbClr>
                </a:solidFill>
                <a:latin typeface="+mn-lt"/>
              </a:rPr>
              <a:t>Commission Zones Humides</a:t>
            </a:r>
          </a:p>
          <a:p>
            <a:pPr algn="ctr" eaLnBrk="1">
              <a:defRPr/>
            </a:pPr>
            <a:r>
              <a:rPr lang="fr-FR" sz="2200" i="1" dirty="0">
                <a:solidFill>
                  <a:srgbClr val="4F81BD">
                    <a:lumMod val="75000"/>
                  </a:srgbClr>
                </a:solidFill>
                <a:latin typeface="+mn-lt"/>
              </a:rPr>
              <a:t>1</a:t>
            </a:r>
            <a:r>
              <a:rPr lang="fr-FR" sz="2200" i="1" baseline="30000" dirty="0">
                <a:solidFill>
                  <a:srgbClr val="4F81BD">
                    <a:lumMod val="75000"/>
                  </a:srgbClr>
                </a:solidFill>
                <a:latin typeface="+mn-lt"/>
              </a:rPr>
              <a:t>er</a:t>
            </a:r>
            <a:r>
              <a:rPr lang="fr-FR" sz="2200" i="1" dirty="0">
                <a:solidFill>
                  <a:srgbClr val="4F81BD">
                    <a:lumMod val="75000"/>
                  </a:srgbClr>
                </a:solidFill>
                <a:latin typeface="+mn-lt"/>
              </a:rPr>
              <a:t> mars 2022- Visioconférence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3436" y="125880"/>
            <a:ext cx="941052" cy="1358904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112489"/>
            <a:ext cx="1440160" cy="1131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07165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4442" y="5157192"/>
            <a:ext cx="1263501" cy="584988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095" r="16687"/>
          <a:stretch/>
        </p:blipFill>
        <p:spPr>
          <a:xfrm>
            <a:off x="7236296" y="5102121"/>
            <a:ext cx="762255" cy="839145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9752" y="5986709"/>
            <a:ext cx="1116641" cy="563915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07750" y="6039784"/>
            <a:ext cx="1268506" cy="506470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2363" y="5988686"/>
            <a:ext cx="1351725" cy="608666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06636" y="5342173"/>
            <a:ext cx="1557652" cy="5350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59632" y="4797152"/>
            <a:ext cx="7272808" cy="1872208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>
            <a:off x="1619672" y="4787860"/>
            <a:ext cx="63956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Le programme « Sources en action » bénéficie de subventions de : 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581772"/>
            <a:ext cx="1827737" cy="39757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08881-7548-4E1C-BD8F-7F4C2144E405}" type="slidenum">
              <a:rPr lang="fr-FR" smtClean="0"/>
              <a:t>10</a:t>
            </a:fld>
            <a:endParaRPr lang="fr-FR"/>
          </a:p>
        </p:txBody>
      </p:sp>
      <p:grpSp>
        <p:nvGrpSpPr>
          <p:cNvPr id="13" name="Groupe 12"/>
          <p:cNvGrpSpPr/>
          <p:nvPr/>
        </p:nvGrpSpPr>
        <p:grpSpPr>
          <a:xfrm>
            <a:off x="755576" y="44624"/>
            <a:ext cx="7848872" cy="4531053"/>
            <a:chOff x="755576" y="44624"/>
            <a:chExt cx="7848872" cy="4531053"/>
          </a:xfrm>
        </p:grpSpPr>
        <p:grpSp>
          <p:nvGrpSpPr>
            <p:cNvPr id="28" name="Groupe 27"/>
            <p:cNvGrpSpPr/>
            <p:nvPr/>
          </p:nvGrpSpPr>
          <p:grpSpPr>
            <a:xfrm>
              <a:off x="755576" y="44624"/>
              <a:ext cx="7848872" cy="4531053"/>
              <a:chOff x="755576" y="44624"/>
              <a:chExt cx="7848872" cy="4531053"/>
            </a:xfrm>
          </p:grpSpPr>
          <p:pic>
            <p:nvPicPr>
              <p:cNvPr id="29" name="Image 28"/>
              <p:cNvPicPr>
                <a:picLocks noChangeAspect="1"/>
              </p:cNvPicPr>
              <p:nvPr/>
            </p:nvPicPr>
            <p:blipFill rotWithShape="1"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b="23838"/>
              <a:stretch/>
            </p:blipFill>
            <p:spPr>
              <a:xfrm>
                <a:off x="755576" y="44624"/>
                <a:ext cx="7848872" cy="3450933"/>
              </a:xfrm>
              <a:prstGeom prst="rect">
                <a:avLst/>
              </a:prstGeom>
            </p:spPr>
          </p:pic>
          <p:pic>
            <p:nvPicPr>
              <p:cNvPr id="30" name="Image 29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03848" y="581772"/>
                <a:ext cx="1827737" cy="397575"/>
              </a:xfrm>
              <a:prstGeom prst="rect">
                <a:avLst/>
              </a:prstGeom>
              <a:solidFill>
                <a:schemeClr val="bg1"/>
              </a:solidFill>
            </p:spPr>
          </p:pic>
          <p:pic>
            <p:nvPicPr>
              <p:cNvPr id="31" name="Image 30"/>
              <p:cNvPicPr>
                <a:picLocks noChangeAspect="1"/>
              </p:cNvPicPr>
              <p:nvPr/>
            </p:nvPicPr>
            <p:blipFill rotWithShape="1"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84757" t="76162" r="4070"/>
              <a:stretch/>
            </p:blipFill>
            <p:spPr>
              <a:xfrm>
                <a:off x="6719343" y="3492779"/>
                <a:ext cx="876993" cy="1080120"/>
              </a:xfrm>
              <a:prstGeom prst="rect">
                <a:avLst/>
              </a:prstGeom>
            </p:spPr>
          </p:pic>
          <p:grpSp>
            <p:nvGrpSpPr>
              <p:cNvPr id="32" name="Groupe 31"/>
              <p:cNvGrpSpPr/>
              <p:nvPr/>
            </p:nvGrpSpPr>
            <p:grpSpPr>
              <a:xfrm>
                <a:off x="7773687" y="3569769"/>
                <a:ext cx="758753" cy="926140"/>
                <a:chOff x="8244408" y="3573016"/>
                <a:chExt cx="758753" cy="926140"/>
              </a:xfrm>
            </p:grpSpPr>
            <p:pic>
              <p:nvPicPr>
                <p:cNvPr id="38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11">
                  <a:clrChange>
                    <a:clrFrom>
                      <a:srgbClr val="F3F3F3"/>
                    </a:clrFrom>
                    <a:clrTo>
                      <a:srgbClr val="F3F3F3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12">
                          <a14:imgEffect>
                            <a14:sharpenSoften amount="-25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85693"/>
                <a:stretch/>
              </p:blipFill>
              <p:spPr bwMode="auto">
                <a:xfrm>
                  <a:off x="8244408" y="4369589"/>
                  <a:ext cx="758753" cy="12956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9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11">
                  <a:clrChange>
                    <a:clrFrom>
                      <a:srgbClr val="EEEEEE"/>
                    </a:clrFrom>
                    <a:clrTo>
                      <a:srgbClr val="EEEEEE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12">
                          <a14:imgEffect>
                            <a14:sharpenSoften amount="-25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14778"/>
                <a:stretch/>
              </p:blipFill>
              <p:spPr bwMode="auto">
                <a:xfrm>
                  <a:off x="8244408" y="3573016"/>
                  <a:ext cx="758753" cy="771782"/>
                </a:xfrm>
                <a:prstGeom prst="ellips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33" name="Image 32"/>
              <p:cNvPicPr>
                <a:picLocks noChangeAspect="1"/>
              </p:cNvPicPr>
              <p:nvPr/>
            </p:nvPicPr>
            <p:blipFill rotWithShape="1"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70284" t="76162" r="19315"/>
              <a:stretch/>
            </p:blipFill>
            <p:spPr>
              <a:xfrm>
                <a:off x="5843925" y="3492779"/>
                <a:ext cx="816307" cy="1080120"/>
              </a:xfrm>
              <a:prstGeom prst="rect">
                <a:avLst/>
              </a:prstGeom>
            </p:spPr>
          </p:pic>
          <p:pic>
            <p:nvPicPr>
              <p:cNvPr id="34" name="Image 33"/>
              <p:cNvPicPr>
                <a:picLocks noChangeAspect="1"/>
              </p:cNvPicPr>
              <p:nvPr/>
            </p:nvPicPr>
            <p:blipFill rotWithShape="1"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40099" t="76162" r="47257"/>
              <a:stretch/>
            </p:blipFill>
            <p:spPr>
              <a:xfrm>
                <a:off x="3723557" y="3495557"/>
                <a:ext cx="992459" cy="1080120"/>
              </a:xfrm>
              <a:prstGeom prst="rect">
                <a:avLst/>
              </a:prstGeom>
            </p:spPr>
          </p:pic>
          <p:pic>
            <p:nvPicPr>
              <p:cNvPr id="35" name="Image 34"/>
              <p:cNvPicPr>
                <a:picLocks noChangeAspect="1"/>
              </p:cNvPicPr>
              <p:nvPr/>
            </p:nvPicPr>
            <p:blipFill rotWithShape="1"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6988" t="76162" r="61985"/>
              <a:stretch/>
            </p:blipFill>
            <p:spPr>
              <a:xfrm>
                <a:off x="2057523" y="3492779"/>
                <a:ext cx="1650381" cy="1080120"/>
              </a:xfrm>
              <a:prstGeom prst="rect">
                <a:avLst/>
              </a:prstGeom>
            </p:spPr>
          </p:pic>
          <p:pic>
            <p:nvPicPr>
              <p:cNvPr id="36" name="Image 35"/>
              <p:cNvPicPr>
                <a:picLocks noChangeAspect="1"/>
              </p:cNvPicPr>
              <p:nvPr/>
            </p:nvPicPr>
            <p:blipFill rotWithShape="1"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976" t="76162" r="85238"/>
              <a:stretch/>
            </p:blipFill>
            <p:spPr>
              <a:xfrm>
                <a:off x="827584" y="3495557"/>
                <a:ext cx="1003610" cy="1080120"/>
              </a:xfrm>
              <a:prstGeom prst="rect">
                <a:avLst/>
              </a:prstGeom>
            </p:spPr>
          </p:pic>
          <p:pic>
            <p:nvPicPr>
              <p:cNvPr id="37" name="Image 36"/>
              <p:cNvPicPr>
                <a:picLocks noChangeAspect="1"/>
              </p:cNvPicPr>
              <p:nvPr/>
            </p:nvPicPr>
            <p:blipFill rotWithShape="1"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55679" t="76162" r="33760"/>
              <a:stretch/>
            </p:blipFill>
            <p:spPr>
              <a:xfrm>
                <a:off x="4823213" y="3495557"/>
                <a:ext cx="828907" cy="1080120"/>
              </a:xfrm>
              <a:prstGeom prst="rect">
                <a:avLst/>
              </a:prstGeom>
            </p:spPr>
          </p:pic>
        </p:grpSp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78" t="6488"/>
            <a:stretch/>
          </p:blipFill>
          <p:spPr bwMode="auto">
            <a:xfrm>
              <a:off x="5118537" y="436864"/>
              <a:ext cx="1600805" cy="6158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80BDE106-CCD4-492D-B922-1DB012F8422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3725" y="5134471"/>
            <a:ext cx="628357" cy="829517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FDEBF08C-1B90-430C-8DB0-D14552149B43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598" y="5157191"/>
            <a:ext cx="1853813" cy="772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4342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607572C-B982-44AE-9AA5-583F2E951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08881-7548-4E1C-BD8F-7F4C2144E405}" type="slidenum">
              <a:rPr lang="fr-FR" smtClean="0"/>
              <a:t>11</a:t>
            </a:fld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CB8DBA5-7108-4895-9697-DB6DDA14F5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9338" y="136525"/>
            <a:ext cx="6425323" cy="244130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2A41132-E154-4817-AB95-0E9B510D8B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1953" y="2709667"/>
            <a:ext cx="7051923" cy="3899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034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CFBA5B7-C8B1-4D1D-8867-9DB8D5D31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08881-7548-4E1C-BD8F-7F4C2144E405}" type="slidenum">
              <a:rPr lang="fr-FR" smtClean="0"/>
              <a:t>12</a:t>
            </a:fld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2E1BDF6-610D-4265-AE56-E2A44AF35B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809" y="0"/>
            <a:ext cx="74183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227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fr-FR" sz="3000" b="1" dirty="0">
                <a:solidFill>
                  <a:srgbClr val="0070C0"/>
                </a:solidFill>
              </a:rPr>
              <a:t>Sources en action 2</a:t>
            </a:r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1405055"/>
            <a:ext cx="4114800" cy="4226312"/>
          </a:xfrm>
          <a:noFill/>
        </p:spPr>
        <p:txBody>
          <a:bodyPr>
            <a:noAutofit/>
          </a:bodyPr>
          <a:lstStyle/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fr-FR" sz="2400" b="1" u="sng" dirty="0">
                <a:solidFill>
                  <a:schemeClr val="tx2"/>
                </a:solidFill>
              </a:rPr>
              <a:t>Éléments financiers</a:t>
            </a:r>
          </a:p>
          <a:p>
            <a:pPr lvl="0">
              <a:spcBef>
                <a:spcPts val="0"/>
              </a:spcBef>
              <a:spcAft>
                <a:spcPts val="600"/>
              </a:spcAft>
            </a:pPr>
            <a:endParaRPr lang="fr-FR" sz="2000" b="1" u="sng" dirty="0">
              <a:solidFill>
                <a:schemeClr val="tx2"/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2000" b="1" u="sng" dirty="0"/>
              <a:t>Actions de gestion, restauration</a:t>
            </a:r>
            <a:endParaRPr lang="fr-FR" sz="1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Montant dépensé </a:t>
            </a:r>
            <a:r>
              <a:rPr lang="fr-FR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(provisoire) </a:t>
            </a: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2000" b="1" dirty="0">
                <a:solidFill>
                  <a:schemeClr val="tx2"/>
                </a:solidFill>
              </a:rPr>
              <a:t>               724 885€</a:t>
            </a:r>
          </a:p>
          <a:p>
            <a:pPr marL="0" lvl="0" indent="0">
              <a:spcBef>
                <a:spcPts val="0"/>
              </a:spcBef>
              <a:spcAft>
                <a:spcPts val="600"/>
              </a:spcAft>
              <a:buNone/>
            </a:pP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600"/>
              </a:spcAft>
              <a:buNone/>
            </a:pPr>
            <a:endParaRPr lang="fr-FR" sz="11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600"/>
              </a:spcAft>
              <a:buNone/>
            </a:pPr>
            <a:endParaRPr lang="fr-FR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2000" b="1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Actions d’animation </a:t>
            </a:r>
          </a:p>
          <a:p>
            <a:pPr marL="0" lv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Montant dépensé </a:t>
            </a:r>
            <a:r>
              <a:rPr lang="fr-FR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(provisoire) </a:t>
            </a:r>
          </a:p>
          <a:p>
            <a:pPr marL="0" lvl="0" indent="0">
              <a:spcBef>
                <a:spcPts val="0"/>
              </a:spcBef>
              <a:spcAft>
                <a:spcPts val="600"/>
              </a:spcAft>
              <a:buNone/>
              <a:tabLst>
                <a:tab pos="1079500" algn="l"/>
              </a:tabLst>
            </a:pPr>
            <a:r>
              <a:rPr lang="fr-FR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</a:t>
            </a:r>
            <a:r>
              <a:rPr lang="fr-FR" sz="2000" b="1" dirty="0">
                <a:solidFill>
                  <a:schemeClr val="tx2"/>
                </a:solidFill>
              </a:rPr>
              <a:t>550 794€</a:t>
            </a:r>
          </a:p>
          <a:p>
            <a:pPr marL="0" lvl="0" indent="0">
              <a:spcBef>
                <a:spcPts val="0"/>
              </a:spcBef>
              <a:spcAft>
                <a:spcPts val="600"/>
              </a:spcAft>
              <a:buNone/>
            </a:pP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08881-7548-4E1C-BD8F-7F4C2144E405}" type="slidenum">
              <a:rPr lang="fr-FR" smtClean="0"/>
              <a:t>2</a:t>
            </a:fld>
            <a:endParaRPr lang="fr-FR"/>
          </a:p>
        </p:txBody>
      </p:sp>
      <p:graphicFrame>
        <p:nvGraphicFramePr>
          <p:cNvPr id="6" name="Graphique 5">
            <a:extLst>
              <a:ext uri="{FF2B5EF4-FFF2-40B4-BE49-F238E27FC236}">
                <a16:creationId xmlns:a16="http://schemas.microsoft.com/office/drawing/2014/main" id="{0842E3CA-E317-4FA5-89AB-A04F69FED50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7718752"/>
              </p:ext>
            </p:extLst>
          </p:nvPr>
        </p:nvGraphicFramePr>
        <p:xfrm>
          <a:off x="6458415" y="1539985"/>
          <a:ext cx="3176237" cy="19057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53D67E3-2813-402F-ADC3-5648A4D5D3C2}"/>
              </a:ext>
            </a:extLst>
          </p:cNvPr>
          <p:cNvSpPr txBox="1"/>
          <p:nvPr/>
        </p:nvSpPr>
        <p:spPr>
          <a:xfrm>
            <a:off x="4922196" y="2031191"/>
            <a:ext cx="2225737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1600" dirty="0"/>
              <a:t>% de réalisation des opérations par rapport au prévisionnel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03E12A-5A5E-4293-BA47-D320F3D98729}"/>
              </a:ext>
            </a:extLst>
          </p:cNvPr>
          <p:cNvSpPr txBox="1"/>
          <p:nvPr/>
        </p:nvSpPr>
        <p:spPr>
          <a:xfrm>
            <a:off x="4922196" y="4333918"/>
            <a:ext cx="2320522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1600" dirty="0"/>
              <a:t>% de réalisation des opérations par rapport au prévisionnel</a:t>
            </a:r>
          </a:p>
        </p:txBody>
      </p:sp>
      <p:graphicFrame>
        <p:nvGraphicFramePr>
          <p:cNvPr id="10" name="Graphique 9">
            <a:extLst>
              <a:ext uri="{FF2B5EF4-FFF2-40B4-BE49-F238E27FC236}">
                <a16:creationId xmlns:a16="http://schemas.microsoft.com/office/drawing/2014/main" id="{7AA15225-D63F-4C00-A111-DF5DD4DB47E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2312745"/>
              </p:ext>
            </p:extLst>
          </p:nvPr>
        </p:nvGraphicFramePr>
        <p:xfrm>
          <a:off x="6518001" y="3878464"/>
          <a:ext cx="3057063" cy="1834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ZoneTexte 1">
            <a:extLst>
              <a:ext uri="{FF2B5EF4-FFF2-40B4-BE49-F238E27FC236}">
                <a16:creationId xmlns:a16="http://schemas.microsoft.com/office/drawing/2014/main" id="{B91D4C47-6D19-442C-AD3C-6BF97619C4CE}"/>
              </a:ext>
            </a:extLst>
          </p:cNvPr>
          <p:cNvSpPr txBox="1"/>
          <p:nvPr/>
        </p:nvSpPr>
        <p:spPr>
          <a:xfrm>
            <a:off x="7725936" y="4588175"/>
            <a:ext cx="851210" cy="66907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b="1" dirty="0">
                <a:solidFill>
                  <a:schemeClr val="tx2"/>
                </a:solidFill>
              </a:rPr>
              <a:t>79%</a:t>
            </a:r>
          </a:p>
        </p:txBody>
      </p:sp>
    </p:spTree>
    <p:extLst>
      <p:ext uri="{BB962C8B-B14F-4D97-AF65-F5344CB8AC3E}">
        <p14:creationId xmlns:p14="http://schemas.microsoft.com/office/powerpoint/2010/main" val="2777307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fr-FR" sz="3000" b="1" dirty="0">
                <a:solidFill>
                  <a:srgbClr val="0070C0"/>
                </a:solidFill>
              </a:rPr>
              <a:t>Sources en action 2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08881-7548-4E1C-BD8F-7F4C2144E405}" type="slidenum">
              <a:rPr lang="fr-FR" smtClean="0"/>
              <a:t>3</a:t>
            </a:fld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CA9E825-7337-4800-B81C-A15E8974408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6"/>
          <a:stretch/>
        </p:blipFill>
        <p:spPr>
          <a:xfrm>
            <a:off x="5990129" y="4703103"/>
            <a:ext cx="2133600" cy="1906860"/>
          </a:xfrm>
          <a:prstGeom prst="rect">
            <a:avLst/>
          </a:prstGeom>
          <a:ln w="3175">
            <a:solidFill>
              <a:schemeClr val="tx1">
                <a:lumMod val="85000"/>
                <a:lumOff val="15000"/>
              </a:schemeClr>
            </a:solidFill>
          </a:ln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ADF1A526-C002-465D-B1D2-8B6747C3CBE6}"/>
              </a:ext>
            </a:extLst>
          </p:cNvPr>
          <p:cNvSpPr txBox="1"/>
          <p:nvPr/>
        </p:nvSpPr>
        <p:spPr>
          <a:xfrm>
            <a:off x="5990129" y="4404732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i="1" dirty="0"/>
              <a:t>Etat DCE 2015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AE1F888-3216-42BF-A1B1-1AE68608238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821" y="792702"/>
            <a:ext cx="8121303" cy="5452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694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fr-FR" sz="3000" b="1" dirty="0">
                <a:solidFill>
                  <a:srgbClr val="0070C0"/>
                </a:solidFill>
              </a:rPr>
              <a:t>Sources en action 3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08881-7548-4E1C-BD8F-7F4C2144E405}" type="slidenum">
              <a:rPr lang="fr-FR" smtClean="0"/>
              <a:t>4</a:t>
            </a:fld>
            <a:endParaRPr lang="fr-FR"/>
          </a:p>
        </p:txBody>
      </p:sp>
      <p:sp>
        <p:nvSpPr>
          <p:cNvPr id="7" name="Espace réservé du contenu 1">
            <a:extLst>
              <a:ext uri="{FF2B5EF4-FFF2-40B4-BE49-F238E27FC236}">
                <a16:creationId xmlns:a16="http://schemas.microsoft.com/office/drawing/2014/main" id="{604A6DC9-ABED-4917-B275-EFF84D527E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26634"/>
            <a:ext cx="8430322" cy="5129716"/>
          </a:xfrm>
          <a:solidFill>
            <a:schemeClr val="bg1"/>
          </a:solidFill>
        </p:spPr>
        <p:txBody>
          <a:bodyPr vert="horz" lIns="91440" tIns="45720" rIns="91440" bIns="45720" rtlCol="0" anchor="t">
            <a:noAutofit/>
          </a:bodyPr>
          <a:lstStyle/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fr-FR" sz="2000" b="1" u="sng" dirty="0">
                <a:solidFill>
                  <a:schemeClr val="tx2"/>
                </a:solidFill>
              </a:rPr>
              <a:t>Constats</a:t>
            </a:r>
          </a:p>
          <a:p>
            <a:pPr marL="0" lv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2000" dirty="0"/>
              <a:t>Diminution des débits des cours d’eau (-25% des débits d’étiage depuis 1960)</a:t>
            </a:r>
          </a:p>
          <a:p>
            <a:pPr marL="0" lv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2000" dirty="0"/>
              <a:t>Allongement de la durée de l’étiage (+1mois en moyenne)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fr-FR" sz="1800" dirty="0"/>
              <a:t>Contexte de changements climatiques </a:t>
            </a:r>
            <a:endParaRPr lang="fr-FR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fr-FR" sz="1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Evolution des usages et des pratiques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endParaRPr lang="fr-FR" sz="1800" dirty="0">
              <a:solidFill>
                <a:schemeClr val="tx1">
                  <a:lumMod val="85000"/>
                  <a:lumOff val="15000"/>
                </a:schemeClr>
              </a:solidFill>
              <a:sym typeface="Wingdings" panose="05000000000000000000" pitchFamily="2" charset="2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fr-FR" sz="2000" b="1" u="sng" dirty="0">
                <a:solidFill>
                  <a:schemeClr val="tx2"/>
                </a:solidFill>
                <a:sym typeface="Wingdings" panose="05000000000000000000" pitchFamily="2" charset="2"/>
              </a:rPr>
              <a:t>Objectifs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 du contrat n°3 « </a:t>
            </a:r>
            <a:r>
              <a:rPr lang="fr-FR" sz="2000" i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Sources en action 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» : </a:t>
            </a: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fr-FR" sz="1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Atteinte du bon état écologique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fr-FR" sz="1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Créer des milieux plus </a:t>
            </a:r>
            <a:r>
              <a:rPr lang="fr-FR" sz="1800" b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résilients aux aléas climatiques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endParaRPr lang="fr-FR" sz="1800" dirty="0">
              <a:solidFill>
                <a:schemeClr val="tx1">
                  <a:lumMod val="85000"/>
                  <a:lumOff val="15000"/>
                </a:schemeClr>
              </a:solidFill>
              <a:sym typeface="Wingdings" panose="05000000000000000000" pitchFamily="2" charset="2"/>
            </a:endParaRPr>
          </a:p>
          <a:p>
            <a:pPr marL="342900" lvl="1" indent="-34290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à"/>
            </a:pPr>
            <a:r>
              <a:rPr lang="fr-FR" sz="1800" b="1" dirty="0">
                <a:solidFill>
                  <a:schemeClr val="tx2"/>
                </a:solidFill>
                <a:sym typeface="Wingdings" panose="05000000000000000000" pitchFamily="2" charset="2"/>
              </a:rPr>
              <a:t>Renforcement de certaines thématiques </a:t>
            </a:r>
          </a:p>
          <a:p>
            <a:pPr marL="0" lvl="1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1800" b="1" dirty="0">
                <a:solidFill>
                  <a:srgbClr val="00B0F0"/>
                </a:solidFill>
                <a:sym typeface="Wingdings" panose="05000000000000000000" pitchFamily="2" charset="2"/>
              </a:rPr>
              <a:t>Quantité d’eau / Zones humides / </a:t>
            </a:r>
            <a:br>
              <a:rPr lang="fr-FR" sz="1800" b="1" dirty="0">
                <a:solidFill>
                  <a:srgbClr val="00B0F0"/>
                </a:solidFill>
                <a:sym typeface="Wingdings" panose="05000000000000000000" pitchFamily="2" charset="2"/>
              </a:rPr>
            </a:br>
            <a:r>
              <a:rPr lang="fr-FR" sz="1800" b="1" dirty="0">
                <a:solidFill>
                  <a:srgbClr val="00B0F0"/>
                </a:solidFill>
                <a:sym typeface="Wingdings" panose="05000000000000000000" pitchFamily="2" charset="2"/>
              </a:rPr>
              <a:t>Résilience aux changements climatiques</a:t>
            </a:r>
            <a:endParaRPr lang="fr-FR" sz="1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6400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fr-FR" sz="3000" b="1" dirty="0">
                <a:solidFill>
                  <a:srgbClr val="0070C0"/>
                </a:solidFill>
              </a:rPr>
              <a:t>Sources en action 3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08881-7548-4E1C-BD8F-7F4C2144E405}" type="slidenum">
              <a:rPr lang="fr-FR" smtClean="0"/>
              <a:t>5</a:t>
            </a:fld>
            <a:endParaRPr lang="fr-FR"/>
          </a:p>
        </p:txBody>
      </p:sp>
      <p:sp>
        <p:nvSpPr>
          <p:cNvPr id="7" name="Espace réservé du contenu 1">
            <a:extLst>
              <a:ext uri="{FF2B5EF4-FFF2-40B4-BE49-F238E27FC236}">
                <a16:creationId xmlns:a16="http://schemas.microsoft.com/office/drawing/2014/main" id="{604A6DC9-ABED-4917-B275-EFF84D527E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22706"/>
            <a:ext cx="8430322" cy="5451634"/>
          </a:xfrm>
          <a:solidFill>
            <a:schemeClr val="bg1"/>
          </a:solidFill>
        </p:spPr>
        <p:txBody>
          <a:bodyPr>
            <a:noAutofit/>
          </a:bodyPr>
          <a:lstStyle/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fr-FR" sz="2400" b="1" u="sng" dirty="0">
                <a:solidFill>
                  <a:schemeClr val="tx2"/>
                </a:solidFill>
              </a:rPr>
              <a:t>Outils de reprogrammation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endParaRPr lang="fr-FR" sz="2000" dirty="0">
              <a:sym typeface="Wingdings" panose="05000000000000000000" pitchFamily="2" charset="2"/>
            </a:endParaRP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fr-FR" sz="2000" dirty="0">
                <a:sym typeface="Wingdings" panose="05000000000000000000" pitchFamily="2" charset="2"/>
              </a:rPr>
              <a:t>Etat DCE</a:t>
            </a:r>
          </a:p>
          <a:p>
            <a:pPr marL="457200" lvl="1" indent="0">
              <a:spcBef>
                <a:spcPts val="0"/>
              </a:spcBef>
              <a:spcAft>
                <a:spcPts val="600"/>
              </a:spcAft>
              <a:buNone/>
            </a:pPr>
            <a:endParaRPr lang="fr-FR" sz="1100" dirty="0">
              <a:sym typeface="Wingdings" panose="05000000000000000000" pitchFamily="2" charset="2"/>
            </a:endParaRP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fr-FR" sz="2000" dirty="0">
                <a:sym typeface="Wingdings" panose="05000000000000000000" pitchFamily="2" charset="2"/>
              </a:rPr>
              <a:t>Bilan </a:t>
            </a:r>
            <a:r>
              <a:rPr lang="fr-FR" sz="2000" i="1" dirty="0">
                <a:sym typeface="Wingdings" panose="05000000000000000000" pitchFamily="2" charset="2"/>
              </a:rPr>
              <a:t>Sources en action </a:t>
            </a:r>
            <a:r>
              <a:rPr lang="fr-FR" sz="2000" dirty="0">
                <a:sym typeface="Wingdings" panose="05000000000000000000" pitchFamily="2" charset="2"/>
              </a:rPr>
              <a:t>2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endParaRPr lang="fr-FR" sz="1100" dirty="0">
              <a:sym typeface="Wingdings" panose="05000000000000000000" pitchFamily="2" charset="2"/>
            </a:endParaRP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fr-FR" sz="2000" dirty="0">
                <a:sym typeface="Wingdings" panose="05000000000000000000" pitchFamily="2" charset="2"/>
              </a:rPr>
              <a:t>Diagnostic terrain</a:t>
            </a:r>
          </a:p>
          <a:p>
            <a:pPr marL="457200" lvl="1" indent="0">
              <a:spcBef>
                <a:spcPts val="0"/>
              </a:spcBef>
              <a:spcAft>
                <a:spcPts val="600"/>
              </a:spcAft>
              <a:buNone/>
            </a:pPr>
            <a:endParaRPr lang="fr-FR" sz="1100" dirty="0">
              <a:sym typeface="Wingdings" panose="05000000000000000000" pitchFamily="2" charset="2"/>
            </a:endParaRP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fr-FR" sz="2000" dirty="0">
                <a:sym typeface="Wingdings" panose="05000000000000000000" pitchFamily="2" charset="2"/>
              </a:rPr>
              <a:t>Inventaire ZDH</a:t>
            </a:r>
          </a:p>
          <a:p>
            <a:pPr marL="457200" lvl="1" indent="0">
              <a:spcBef>
                <a:spcPts val="0"/>
              </a:spcBef>
              <a:spcAft>
                <a:spcPts val="600"/>
              </a:spcAft>
              <a:buNone/>
            </a:pPr>
            <a:endParaRPr lang="fr-FR" sz="1100" dirty="0">
              <a:sym typeface="Wingdings" panose="05000000000000000000" pitchFamily="2" charset="2"/>
            </a:endParaRP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fr-FR" sz="2000" dirty="0">
                <a:sym typeface="Wingdings" panose="05000000000000000000" pitchFamily="2" charset="2"/>
              </a:rPr>
              <a:t>Zonages SAGE Vienne: ZHIEP, ZSGE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endParaRPr lang="fr-FR" sz="1100" dirty="0">
              <a:sym typeface="Wingdings" panose="05000000000000000000" pitchFamily="2" charset="2"/>
            </a:endParaRP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fr-FR" sz="2000" dirty="0">
                <a:sym typeface="Wingdings" panose="05000000000000000000" pitchFamily="2" charset="2"/>
              </a:rPr>
              <a:t>Etude BRGM Têtes de bassin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endParaRPr lang="fr-FR" sz="1100" dirty="0">
              <a:sym typeface="Wingdings" panose="05000000000000000000" pitchFamily="2" charset="2"/>
            </a:endParaRP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fr-FR" sz="2000" dirty="0">
                <a:sym typeface="Wingdings" panose="05000000000000000000" pitchFamily="2" charset="2"/>
              </a:rPr>
              <a:t>Lidar HD IGN (2023)?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AA0993F-C60D-4698-AF9D-5E701A7212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26363"/>
          <a:stretch/>
        </p:blipFill>
        <p:spPr>
          <a:xfrm>
            <a:off x="5251925" y="1780183"/>
            <a:ext cx="3892075" cy="384728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78AFAD5-149F-451E-9A65-D756052E4CA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8494" t="10407" r="657" b="61912"/>
          <a:stretch/>
        </p:blipFill>
        <p:spPr>
          <a:xfrm>
            <a:off x="5103594" y="1007341"/>
            <a:ext cx="1731392" cy="113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595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fr-FR" sz="3000" b="1" dirty="0">
                <a:solidFill>
                  <a:srgbClr val="0070C0"/>
                </a:solidFill>
              </a:rPr>
              <a:t>Sources en action </a:t>
            </a:r>
            <a:br>
              <a:rPr lang="fr-FR" sz="3000" b="1" dirty="0">
                <a:solidFill>
                  <a:srgbClr val="0070C0"/>
                </a:solidFill>
              </a:rPr>
            </a:br>
            <a:r>
              <a:rPr lang="fr-FR" sz="3000" b="1" dirty="0">
                <a:solidFill>
                  <a:srgbClr val="0070C0"/>
                </a:solidFill>
              </a:rPr>
              <a:t>Etat DCE 2019 – ME prioritaires </a:t>
            </a:r>
            <a:r>
              <a:rPr lang="fr-FR" sz="1600" b="1" dirty="0">
                <a:solidFill>
                  <a:srgbClr val="0070C0"/>
                </a:solidFill>
              </a:rPr>
              <a:t>(AELB)</a:t>
            </a:r>
            <a:endParaRPr lang="fr-FR" sz="3000" b="1" dirty="0">
              <a:solidFill>
                <a:srgbClr val="0070C0"/>
              </a:solidFill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08881-7548-4E1C-BD8F-7F4C2144E405}" type="slidenum">
              <a:rPr lang="fr-FR" smtClean="0"/>
              <a:t>6</a:t>
            </a:fld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723C6CA-B69A-47FB-B469-452812CC1AB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1224" y="1040252"/>
            <a:ext cx="8012699" cy="5584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308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fr-FR" sz="3000" b="1" dirty="0">
                <a:solidFill>
                  <a:srgbClr val="0070C0"/>
                </a:solidFill>
              </a:rPr>
              <a:t>Sources en action </a:t>
            </a:r>
            <a:br>
              <a:rPr lang="fr-FR" sz="3000" b="1" dirty="0">
                <a:solidFill>
                  <a:srgbClr val="0070C0"/>
                </a:solidFill>
              </a:rPr>
            </a:br>
            <a:r>
              <a:rPr lang="fr-FR" sz="3000" b="1" dirty="0">
                <a:solidFill>
                  <a:srgbClr val="0070C0"/>
                </a:solidFill>
              </a:rPr>
              <a:t>Etat DCE 2019 – ME prioritaires </a:t>
            </a:r>
            <a:r>
              <a:rPr lang="fr-FR" sz="1600" b="1" dirty="0">
                <a:solidFill>
                  <a:srgbClr val="0070C0"/>
                </a:solidFill>
              </a:rPr>
              <a:t>(AELB)</a:t>
            </a:r>
            <a:endParaRPr lang="fr-FR" sz="3000" b="1" dirty="0">
              <a:solidFill>
                <a:srgbClr val="0070C0"/>
              </a:solidFill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08881-7548-4E1C-BD8F-7F4C2144E405}" type="slidenum">
              <a:rPr lang="fr-FR" smtClean="0"/>
              <a:t>7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25D1099-3B0C-4D98-947B-15807E3D36EE}"/>
              </a:ext>
            </a:extLst>
          </p:cNvPr>
          <p:cNvSpPr txBox="1"/>
          <p:nvPr/>
        </p:nvSpPr>
        <p:spPr>
          <a:xfrm>
            <a:off x="5212292" y="1486883"/>
            <a:ext cx="3931707" cy="3785652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2400" b="1" dirty="0">
                <a:solidFill>
                  <a:schemeClr val="tx2"/>
                </a:solidFill>
              </a:rPr>
              <a:t>Règles AELB</a:t>
            </a:r>
          </a:p>
          <a:p>
            <a:endParaRPr lang="fr-FR" dirty="0"/>
          </a:p>
          <a:p>
            <a:pPr marL="285750" indent="-285750">
              <a:buFontTx/>
              <a:buChar char="-"/>
            </a:pPr>
            <a:r>
              <a:rPr lang="fr-FR" dirty="0"/>
              <a:t>Aides uniquement sur les </a:t>
            </a:r>
            <a:r>
              <a:rPr lang="fr-FR" u="sng" dirty="0"/>
              <a:t>ME </a:t>
            </a:r>
            <a:r>
              <a:rPr lang="fr-FR" dirty="0"/>
              <a:t>identifiées comme </a:t>
            </a:r>
            <a:r>
              <a:rPr lang="fr-FR" u="sng" dirty="0"/>
              <a:t>prioritaires</a:t>
            </a:r>
          </a:p>
          <a:p>
            <a:pPr marL="285750" indent="-285750">
              <a:buFontTx/>
              <a:buChar char="-"/>
            </a:pPr>
            <a:endParaRPr lang="fr-FR" u="sng" dirty="0"/>
          </a:p>
          <a:p>
            <a:pPr marL="285750" indent="-285750">
              <a:buFontTx/>
              <a:buChar char="-"/>
            </a:pPr>
            <a:r>
              <a:rPr lang="fr-FR" b="1" u="sng" dirty="0"/>
              <a:t>Priorité</a:t>
            </a:r>
            <a:r>
              <a:rPr lang="fr-FR" u="sng" dirty="0"/>
              <a:t> aux actions </a:t>
            </a:r>
            <a:r>
              <a:rPr lang="fr-FR" dirty="0"/>
              <a:t>permettant de </a:t>
            </a:r>
            <a:r>
              <a:rPr lang="fr-FR" u="sng" dirty="0"/>
              <a:t>lever les pressions identifiées </a:t>
            </a:r>
            <a:r>
              <a:rPr lang="fr-FR" dirty="0"/>
              <a:t>(= </a:t>
            </a:r>
            <a:r>
              <a:rPr lang="fr-FR" b="1" dirty="0">
                <a:solidFill>
                  <a:srgbClr val="00B0F0"/>
                </a:solidFill>
              </a:rPr>
              <a:t>actions structurantes</a:t>
            </a:r>
            <a:r>
              <a:rPr lang="fr-FR" dirty="0"/>
              <a:t>) ≈ 80%</a:t>
            </a:r>
          </a:p>
          <a:p>
            <a:pPr marL="285750" indent="-285750">
              <a:buFontTx/>
              <a:buChar char="-"/>
            </a:pPr>
            <a:endParaRPr lang="fr-FR" dirty="0"/>
          </a:p>
          <a:p>
            <a:pPr marL="285750" indent="-285750">
              <a:buFontTx/>
              <a:buChar char="-"/>
            </a:pPr>
            <a:r>
              <a:rPr lang="fr-FR" dirty="0"/>
              <a:t>En accompagnement de ces actions, d’autres actions peuvent être retenues (= </a:t>
            </a:r>
            <a:r>
              <a:rPr lang="fr-FR" b="1" dirty="0">
                <a:solidFill>
                  <a:srgbClr val="00B0F0"/>
                </a:solidFill>
              </a:rPr>
              <a:t>actions complémentaires</a:t>
            </a:r>
            <a:r>
              <a:rPr lang="fr-FR" dirty="0"/>
              <a:t>) ≈ 20%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C044ECB-4454-4583-A814-0C6B81D5AD5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6643"/>
          <a:stretch/>
        </p:blipFill>
        <p:spPr>
          <a:xfrm>
            <a:off x="177607" y="1232207"/>
            <a:ext cx="4857079" cy="461102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8211814-D302-4A67-9388-AA78BFB7F9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4009" t="15720" b="43072"/>
          <a:stretch/>
        </p:blipFill>
        <p:spPr>
          <a:xfrm>
            <a:off x="0" y="5060389"/>
            <a:ext cx="1628078" cy="1797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271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fr-FR" sz="3000" b="1" dirty="0">
                <a:solidFill>
                  <a:srgbClr val="0070C0"/>
                </a:solidFill>
              </a:rPr>
              <a:t>Sources en action 3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08881-7548-4E1C-BD8F-7F4C2144E405}" type="slidenum">
              <a:rPr lang="fr-FR" smtClean="0"/>
              <a:t>8</a:t>
            </a:fld>
            <a:endParaRPr lang="fr-FR"/>
          </a:p>
        </p:txBody>
      </p:sp>
      <p:sp>
        <p:nvSpPr>
          <p:cNvPr id="7" name="Espace réservé du contenu 1">
            <a:extLst>
              <a:ext uri="{FF2B5EF4-FFF2-40B4-BE49-F238E27FC236}">
                <a16:creationId xmlns:a16="http://schemas.microsoft.com/office/drawing/2014/main" id="{604A6DC9-ABED-4917-B275-EFF84D527E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43000"/>
            <a:ext cx="8430322" cy="3295185"/>
          </a:xfrm>
          <a:solidFill>
            <a:schemeClr val="bg1"/>
          </a:solidFill>
        </p:spPr>
        <p:txBody>
          <a:bodyPr vert="horz" lIns="91440" tIns="45720" rIns="91440" bIns="45720" rtlCol="0" anchor="t">
            <a:noAutofit/>
          </a:bodyPr>
          <a:lstStyle/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fr-FR" sz="2400" b="1" u="sng" dirty="0">
                <a:solidFill>
                  <a:schemeClr val="tx2"/>
                </a:solidFill>
              </a:rPr>
              <a:t>Thématique Zones Humides</a:t>
            </a:r>
          </a:p>
          <a:p>
            <a:pPr marL="457200" lvl="1" indent="0">
              <a:spcBef>
                <a:spcPts val="0"/>
              </a:spcBef>
              <a:spcAft>
                <a:spcPts val="600"/>
              </a:spcAft>
              <a:buNone/>
            </a:pPr>
            <a:endParaRPr lang="fr-FR" sz="2000" dirty="0">
              <a:sym typeface="Wingdings" panose="05000000000000000000" pitchFamily="2" charset="2"/>
            </a:endParaRP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fr-FR" sz="2000" dirty="0">
                <a:sym typeface="Wingdings" panose="05000000000000000000" pitchFamily="2" charset="2"/>
              </a:rPr>
              <a:t>Acquisition foncière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endParaRPr lang="fr-FR" sz="2000" dirty="0">
              <a:sym typeface="Wingdings" panose="05000000000000000000" pitchFamily="2" charset="2"/>
            </a:endParaRP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fr-FR" sz="2000" dirty="0">
                <a:sym typeface="Wingdings" panose="05000000000000000000" pitchFamily="2" charset="2"/>
              </a:rPr>
              <a:t>Animation du Réseau Zones Humides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endParaRPr lang="fr-FR" sz="2000" dirty="0">
              <a:sym typeface="Wingdings" panose="05000000000000000000" pitchFamily="2" charset="2"/>
            </a:endParaRP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fr-FR" sz="2000" dirty="0">
                <a:sym typeface="Wingdings" panose="05000000000000000000" pitchFamily="2" charset="2"/>
              </a:rPr>
              <a:t>Gestion / Préservation / Restauration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fr-FR" sz="1800" dirty="0">
                <a:solidFill>
                  <a:srgbClr val="00B0F0"/>
                </a:solidFill>
                <a:sym typeface="Wingdings" panose="05000000000000000000" pitchFamily="2" charset="2"/>
              </a:rPr>
              <a:t>Restauration hydraulique </a:t>
            </a:r>
            <a:br>
              <a:rPr lang="fr-FR" sz="1800" dirty="0">
                <a:solidFill>
                  <a:srgbClr val="00B0F0"/>
                </a:solidFill>
              </a:rPr>
            </a:br>
            <a:r>
              <a:rPr lang="fr-FR" sz="1800" dirty="0">
                <a:sym typeface="Wingdings" panose="05000000000000000000" pitchFamily="2" charset="2"/>
              </a:rPr>
              <a:t> </a:t>
            </a:r>
            <a:r>
              <a:rPr lang="fr-FR" sz="1800" i="1" dirty="0">
                <a:sym typeface="Wingdings" panose="05000000000000000000" pitchFamily="2" charset="2"/>
              </a:rPr>
              <a:t>Dé drainage des ZH, restauration de tourbières, </a:t>
            </a:r>
            <a:br>
              <a:rPr lang="fr-FR" sz="1800" i="1" dirty="0">
                <a:sym typeface="Wingdings" panose="05000000000000000000" pitchFamily="2" charset="2"/>
              </a:rPr>
            </a:br>
            <a:r>
              <a:rPr lang="fr-FR" sz="1800" i="1" dirty="0">
                <a:sym typeface="Wingdings" panose="05000000000000000000" pitchFamily="2" charset="2"/>
              </a:rPr>
              <a:t>suppression d’espèces non appropriées…</a:t>
            </a:r>
            <a:endParaRPr lang="fr-FR" sz="1800" i="1" dirty="0"/>
          </a:p>
          <a:p>
            <a:pPr lvl="1">
              <a:spcBef>
                <a:spcPts val="0"/>
              </a:spcBef>
              <a:spcAft>
                <a:spcPts val="600"/>
              </a:spcAft>
            </a:pPr>
            <a:endParaRPr lang="fr-FR" sz="2000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1740360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fr-FR" sz="3000" b="1" dirty="0">
                <a:solidFill>
                  <a:srgbClr val="0070C0"/>
                </a:solidFill>
              </a:rPr>
              <a:t>Sources en action 3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08881-7548-4E1C-BD8F-7F4C2144E405}" type="slidenum">
              <a:rPr lang="fr-FR" smtClean="0"/>
              <a:t>9</a:t>
            </a:fld>
            <a:endParaRPr lang="fr-FR"/>
          </a:p>
        </p:txBody>
      </p:sp>
      <p:sp>
        <p:nvSpPr>
          <p:cNvPr id="7" name="Espace réservé du contenu 1">
            <a:extLst>
              <a:ext uri="{FF2B5EF4-FFF2-40B4-BE49-F238E27FC236}">
                <a16:creationId xmlns:a16="http://schemas.microsoft.com/office/drawing/2014/main" id="{604A6DC9-ABED-4917-B275-EFF84D527E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72766"/>
            <a:ext cx="8430322" cy="5048655"/>
          </a:xfrm>
          <a:noFill/>
        </p:spPr>
        <p:txBody>
          <a:bodyPr vert="horz" lIns="91440" tIns="45720" rIns="91440" bIns="45720" rtlCol="0" anchor="t">
            <a:noAutofit/>
          </a:bodyPr>
          <a:lstStyle/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fr-FR" sz="2400" b="1" u="sng" dirty="0">
                <a:solidFill>
                  <a:schemeClr val="tx2"/>
                </a:solidFill>
              </a:rPr>
              <a:t>Thématique Zones Humides</a:t>
            </a:r>
            <a:r>
              <a:rPr lang="fr-FR" sz="2000" dirty="0">
                <a:solidFill>
                  <a:schemeClr val="tx2"/>
                </a:solidFill>
              </a:rPr>
              <a:t> </a:t>
            </a:r>
          </a:p>
          <a:p>
            <a:pPr lv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à"/>
            </a:pPr>
            <a:r>
              <a:rPr lang="fr-FR" sz="2000" dirty="0">
                <a:solidFill>
                  <a:schemeClr val="tx2"/>
                </a:solidFill>
                <a:sym typeface="Wingdings" panose="05000000000000000000" pitchFamily="2" charset="2"/>
              </a:rPr>
              <a:t>Renforcer le partenariat entre les MO pour amplifier les travaux de restauration</a:t>
            </a:r>
          </a:p>
          <a:p>
            <a:pPr lv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à"/>
            </a:pPr>
            <a:endParaRPr lang="fr-FR" sz="2000" dirty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fr-FR" sz="2000" dirty="0">
                <a:sym typeface="Wingdings" panose="05000000000000000000" pitchFamily="2" charset="2"/>
              </a:rPr>
              <a:t>CEN NA : maître d’ouvrage de référence pour la thématique ZH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endParaRPr lang="fr-FR" sz="1600" dirty="0">
              <a:sym typeface="Wingdings" panose="05000000000000000000" pitchFamily="2" charset="2"/>
            </a:endParaRP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fr-FR" sz="2000" dirty="0">
                <a:sym typeface="Wingdings" panose="05000000000000000000" pitchFamily="2" charset="2"/>
              </a:rPr>
              <a:t>Quels maîtres d’ouvrage pour des opérations (travaux, acquisition, animation) ?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endParaRPr lang="fr-FR" sz="2000" dirty="0">
              <a:sym typeface="Wingdings" panose="05000000000000000000" pitchFamily="2" charset="2"/>
            </a:endParaRP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fr-FR" sz="2000" dirty="0">
                <a:sym typeface="Wingdings" panose="05000000000000000000" pitchFamily="2" charset="2"/>
              </a:rPr>
              <a:t>Besoins des structures </a:t>
            </a:r>
            <a:r>
              <a:rPr lang="fr-FR" sz="1800" dirty="0">
                <a:sym typeface="Wingdings" panose="05000000000000000000" pitchFamily="2" charset="2"/>
              </a:rPr>
              <a:t>: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fr-FR" sz="1600" dirty="0">
                <a:sym typeface="Wingdings" panose="05000000000000000000" pitchFamily="2" charset="2"/>
              </a:rPr>
              <a:t>Accompagnements techniques ?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fr-FR" sz="1600" dirty="0">
                <a:sym typeface="Wingdings" panose="05000000000000000000" pitchFamily="2" charset="2"/>
              </a:rPr>
              <a:t>Besoins d’outils opérationnels ? Retours d’expériences ?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fr-FR" sz="1600" dirty="0">
                <a:sym typeface="Wingdings" panose="05000000000000000000" pitchFamily="2" charset="2"/>
              </a:rPr>
              <a:t>Connaissances de la localisation des ZH et de leurs fonctionnalités ? </a:t>
            </a:r>
            <a:br>
              <a:rPr lang="fr-FR" sz="1600" dirty="0">
                <a:sym typeface="Wingdings" panose="05000000000000000000" pitchFamily="2" charset="2"/>
              </a:rPr>
            </a:br>
            <a:r>
              <a:rPr lang="fr-FR" sz="1600" dirty="0">
                <a:sym typeface="Wingdings" panose="05000000000000000000" pitchFamily="2" charset="2"/>
              </a:rPr>
              <a:t>De leur état ?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endParaRPr lang="fr-FR" sz="1600" dirty="0">
              <a:sym typeface="Wingdings" panose="05000000000000000000" pitchFamily="2" charset="2"/>
            </a:endParaRPr>
          </a:p>
          <a:p>
            <a:pPr lvl="1">
              <a:spcBef>
                <a:spcPts val="0"/>
              </a:spcBef>
              <a:spcAft>
                <a:spcPts val="600"/>
              </a:spcAft>
            </a:pPr>
            <a:endParaRPr lang="fr-FR" sz="2000" dirty="0">
              <a:sym typeface="Wingdings" panose="05000000000000000000" pitchFamily="2" charset="2"/>
            </a:endParaRPr>
          </a:p>
          <a:p>
            <a:pPr lvl="2">
              <a:spcBef>
                <a:spcPts val="0"/>
              </a:spcBef>
              <a:spcAft>
                <a:spcPts val="600"/>
              </a:spcAft>
            </a:pPr>
            <a:endParaRPr lang="fr-FR" sz="1600" dirty="0">
              <a:sym typeface="Wingdings" panose="05000000000000000000" pitchFamily="2" charset="2"/>
            </a:endParaRPr>
          </a:p>
          <a:p>
            <a:pPr lvl="1">
              <a:spcBef>
                <a:spcPts val="0"/>
              </a:spcBef>
              <a:spcAft>
                <a:spcPts val="600"/>
              </a:spcAft>
            </a:pPr>
            <a:endParaRPr lang="fr-FR" sz="2000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39045946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yriad Pro">
      <a:majorFont>
        <a:latin typeface="Myriad Pro"/>
        <a:ea typeface=""/>
        <a:cs typeface=""/>
      </a:majorFont>
      <a:minorFont>
        <a:latin typeface="Myriad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yriad Pro">
      <a:majorFont>
        <a:latin typeface="Myriad Pro"/>
        <a:ea typeface=""/>
        <a:cs typeface=""/>
      </a:majorFont>
      <a:minorFont>
        <a:latin typeface="Myriad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702399B8E8CA04CB2C8A3ED3BB04DFD" ma:contentTypeVersion="10" ma:contentTypeDescription="Crée un document." ma:contentTypeScope="" ma:versionID="4ea3c8d24e012b5220bc0beb9712a03a">
  <xsd:schema xmlns:xsd="http://www.w3.org/2001/XMLSchema" xmlns:xs="http://www.w3.org/2001/XMLSchema" xmlns:p="http://schemas.microsoft.com/office/2006/metadata/properties" xmlns:ns2="8e764b9f-1462-4ac2-84a8-6ff6869b7ef8" xmlns:ns3="ecb52a14-3101-4936-9607-4cd39471bd7a" targetNamespace="http://schemas.microsoft.com/office/2006/metadata/properties" ma:root="true" ma:fieldsID="4509a8321db1ff716e6c3af9f4a08b56" ns2:_="" ns3:_="">
    <xsd:import namespace="8e764b9f-1462-4ac2-84a8-6ff6869b7ef8"/>
    <xsd:import namespace="ecb52a14-3101-4936-9607-4cd39471bd7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764b9f-1462-4ac2-84a8-6ff6869b7ef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b52a14-3101-4936-9607-4cd39471bd7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D247BFA-AFEC-4EA8-8D02-585B794B35C1}">
  <ds:schemaRefs>
    <ds:schemaRef ds:uri="http://purl.org/dc/dcmitype/"/>
    <ds:schemaRef ds:uri="ecb52a14-3101-4936-9607-4cd39471bd7a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8e764b9f-1462-4ac2-84a8-6ff6869b7ef8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79EA865-49A1-49DC-92FA-2ABBC013AB5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e764b9f-1462-4ac2-84a8-6ff6869b7ef8"/>
    <ds:schemaRef ds:uri="ecb52a14-3101-4936-9607-4cd39471bd7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3BCAAE4-A15D-41BB-A229-A3B9FA3E857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360</TotalTime>
  <Words>403</Words>
  <Application>Microsoft Office PowerPoint</Application>
  <PresentationFormat>Affichage à l'écran (4:3)</PresentationFormat>
  <Paragraphs>103</Paragraphs>
  <Slides>12</Slides>
  <Notes>10</Notes>
  <HiddenSlides>2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12</vt:i4>
      </vt:variant>
    </vt:vector>
  </HeadingPairs>
  <TitlesOfParts>
    <vt:vector size="18" baseType="lpstr">
      <vt:lpstr>Arial</vt:lpstr>
      <vt:lpstr>Calibri</vt:lpstr>
      <vt:lpstr>Myriad Pro</vt:lpstr>
      <vt:lpstr>Wingdings</vt:lpstr>
      <vt:lpstr>Thème Office</vt:lpstr>
      <vt:lpstr>4_Thème Office</vt:lpstr>
      <vt:lpstr>Présentation PowerPoint</vt:lpstr>
      <vt:lpstr>Sources en action 2</vt:lpstr>
      <vt:lpstr>Sources en action 2</vt:lpstr>
      <vt:lpstr>Sources en action 3</vt:lpstr>
      <vt:lpstr>Sources en action 3</vt:lpstr>
      <vt:lpstr>Sources en action  Etat DCE 2019 – ME prioritaires (AELB)</vt:lpstr>
      <vt:lpstr>Sources en action  Etat DCE 2019 – ME prioritaires (AELB)</vt:lpstr>
      <vt:lpstr>Sources en action 3</vt:lpstr>
      <vt:lpstr>Sources en action 3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COTECH</dc:title>
  <dc:creator>Utilisateur</dc:creator>
  <cp:lastModifiedBy>Anne-Charlotte JEAN</cp:lastModifiedBy>
  <cp:revision>53</cp:revision>
  <cp:lastPrinted>2021-12-08T07:09:51Z</cp:lastPrinted>
  <dcterms:created xsi:type="dcterms:W3CDTF">2016-03-07T11:44:29Z</dcterms:created>
  <dcterms:modified xsi:type="dcterms:W3CDTF">2022-02-25T13:16:45Z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0x0101009702399B8E8CA04CB2C8A3ED3BB04DFD</vt:lpwstr>
  </property>
</Properties>
</file>